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549" r:id="rId2"/>
    <p:sldId id="525" r:id="rId3"/>
    <p:sldId id="527" r:id="rId4"/>
    <p:sldId id="528" r:id="rId5"/>
    <p:sldId id="550" r:id="rId6"/>
    <p:sldId id="530" r:id="rId7"/>
    <p:sldId id="534" r:id="rId8"/>
    <p:sldId id="535"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(227)</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9/23/2020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(227)</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9/23/2020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9F6A93E-68EB-430A-9689-4A8C87580CA3}"/>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25CD6E9C-F8F4-4B3A-BC09-A80AD308D3B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396F4D5-9D38-4839-8F68-20F0DE7FFE42}"/>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3972025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Roman"/>
              </a:rPr>
              <a:t>Jewish custom probably required much less. The Babylonian Talmud records the teaching of Jose ben Judah, that forgiveness should only be given three times (</a:t>
            </a:r>
            <a:r>
              <a:rPr lang="en-US" sz="1500" i="1" dirty="0" err="1">
                <a:latin typeface="Times-Italic"/>
              </a:rPr>
              <a:t>Yoma</a:t>
            </a:r>
            <a:r>
              <a:rPr lang="en-US" sz="1500" i="1" dirty="0">
                <a:latin typeface="Times-Italic"/>
              </a:rPr>
              <a:t> </a:t>
            </a:r>
            <a:r>
              <a:rPr lang="en-US" sz="1500" dirty="0">
                <a:latin typeface="Times-Roman"/>
              </a:rPr>
              <a:t>86b). Ben Judah appealed to Job 33:29 and Amos 2:6 where God is described as offering mercy three times.</a:t>
            </a:r>
          </a:p>
          <a:p>
            <a:pPr algn="l"/>
            <a:endParaRPr lang="en-US" sz="1900" dirty="0">
              <a:latin typeface="Times-Roman"/>
            </a:endParaRPr>
          </a:p>
          <a:p>
            <a:pPr algn="l"/>
            <a:r>
              <a:rPr lang="en-US" sz="1500" dirty="0">
                <a:latin typeface="Times-Roman"/>
              </a:rPr>
              <a:t>Matthew 18:21</a:t>
            </a:r>
          </a:p>
          <a:p>
            <a:pPr algn="l"/>
            <a:r>
              <a:rPr lang="en-US" sz="1500" dirty="0">
                <a:latin typeface="Times-Roman"/>
              </a:rPr>
              <a:t>It was a maxim among the Jews never to forgive more than thrice: Peter enlarges this charity more than one half; and our Lord makes even his enlargement septuple, see Matt 18:22. (Adam Clarke's Commentary)</a:t>
            </a:r>
          </a:p>
          <a:p>
            <a:pPr algn="l"/>
            <a:endParaRPr lang="en-US" sz="1900" dirty="0">
              <a:latin typeface="Times-Roman"/>
            </a:endParaRPr>
          </a:p>
          <a:p>
            <a:pPr algn="l"/>
            <a:r>
              <a:rPr lang="en-US" sz="1900" dirty="0">
                <a:latin typeface="Times-Roman"/>
              </a:rPr>
              <a:t>Was Peter motivated by the dispute among the apostles as to who was greatest. </a:t>
            </a:r>
          </a:p>
          <a:p>
            <a:pPr algn="l"/>
            <a:endParaRPr lang="en-US" sz="1900" dirty="0">
              <a:latin typeface="Times-Roman"/>
            </a:endParaRPr>
          </a:p>
          <a:p>
            <a:pPr defTabSz="948507">
              <a:defRPr/>
            </a:pPr>
            <a:r>
              <a:rPr lang="en-US" dirty="0">
                <a:latin typeface="Lucida Bright" panose="02040602050505020304" pitchFamily="18" charset="0"/>
              </a:rPr>
              <a:t>Our mercy and forgiveness is to be multiplied. </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D4642FE-0CA2-4626-B395-71C581110DD8}"/>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E6753DA1-1A7F-4FD2-ADB9-13292F90E9D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6AB2F91-B267-4F7F-8B6C-F6B8AEB8293E}"/>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1960257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t> </a:t>
            </a:r>
            <a:r>
              <a:rPr lang="en-US" sz="1500" dirty="0">
                <a:latin typeface="Times-Roman"/>
              </a:rPr>
              <a:t>Jewish custom probably required much less.</a:t>
            </a:r>
          </a:p>
          <a:p>
            <a:pPr algn="l"/>
            <a:r>
              <a:rPr lang="en-US" sz="1500" dirty="0">
                <a:latin typeface="Times-Roman"/>
              </a:rPr>
              <a:t>The Babylonian Talmud records the teaching of Jose ben Judah, that forgiveness should only be given three times (</a:t>
            </a:r>
            <a:r>
              <a:rPr lang="en-US" sz="1500" i="1" dirty="0" err="1">
                <a:latin typeface="Times-Italic"/>
              </a:rPr>
              <a:t>Yoma</a:t>
            </a:r>
            <a:r>
              <a:rPr lang="en-US" sz="1500" i="1" dirty="0">
                <a:latin typeface="Times-Italic"/>
              </a:rPr>
              <a:t> </a:t>
            </a:r>
            <a:r>
              <a:rPr lang="en-US" sz="1500" dirty="0">
                <a:latin typeface="Times-Roman"/>
              </a:rPr>
              <a:t>86b). Ben Judah appealed to Job 33:29 and Amos 2:6 where God is described as offering mercy three times.</a:t>
            </a:r>
          </a:p>
          <a:p>
            <a:pPr algn="l"/>
            <a:endParaRPr lang="en-US" sz="1900" dirty="0">
              <a:latin typeface="Times-Roman"/>
            </a:endParaRPr>
          </a:p>
          <a:p>
            <a:pPr algn="l"/>
            <a:r>
              <a:rPr lang="en-US" sz="1500" dirty="0">
                <a:latin typeface="Times-Roman"/>
              </a:rPr>
              <a:t>It was a maxim among the Jews never to forgive more than thrice: Peter enlarges this charity more than one half; and our Lord makes even his enlargement septuple, see Matt 18:22. (Adam Clarke's Commentary,)</a:t>
            </a:r>
          </a:p>
          <a:p>
            <a:pPr algn="l"/>
            <a:endParaRPr lang="en-US" sz="1900" dirty="0">
              <a:latin typeface="Times-Roman"/>
            </a:endParaRPr>
          </a:p>
          <a:p>
            <a:pPr algn="l"/>
            <a:r>
              <a:rPr lang="en-US" sz="1900" dirty="0">
                <a:latin typeface="Times-Roman"/>
              </a:rPr>
              <a:t>Was Peter motivated by the dispute among the apostles as to who was greatest. </a:t>
            </a:r>
          </a:p>
          <a:p>
            <a:pPr algn="l"/>
            <a:endParaRPr lang="en-US" sz="1900" dirty="0">
              <a:latin typeface="Times-Roman"/>
            </a:endParaRPr>
          </a:p>
          <a:p>
            <a:pPr algn="l"/>
            <a:r>
              <a:rPr lang="en-US" dirty="0"/>
              <a:t>Ps 103:8-12 - “The Lord is compassionate and gracious, Slow to anger and abounding in lovingkindness. 9 He will not always strive with us, Nor will He keep His anger forever. 10 He has not dealt with us according to our sins, Nor rewarded us according to our iniquities. 11 For as high as the heavens are above the earth, So great is His lovingkindness toward those who fear Him. </a:t>
            </a:r>
          </a:p>
          <a:p>
            <a:pPr algn="l"/>
            <a:r>
              <a:rPr lang="en-US" dirty="0"/>
              <a:t>12 As far as the east is from the west, So far has He removed our transgressions from us.”</a:t>
            </a:r>
          </a:p>
          <a:p>
            <a:pPr algn="l"/>
            <a:endParaRPr lang="en-US" dirty="0"/>
          </a:p>
          <a:p>
            <a:pPr algn="l"/>
            <a:r>
              <a:rPr lang="en-US" dirty="0"/>
              <a:t>Lev 16:21-22 - “Then Aaron shall lay both of his hands on the head of the live goat, and confess over it all the iniquities of the sons of Israel and all their transgressions in regard to all their sins; and he shall lay them on the head of the goat and </a:t>
            </a:r>
            <a:r>
              <a:rPr lang="en-US" b="1" dirty="0"/>
              <a:t>send it away </a:t>
            </a:r>
            <a:r>
              <a:rPr lang="en-US" dirty="0"/>
              <a:t>into the wilderness by the hand of a man who stands in readiness. 22 "</a:t>
            </a:r>
            <a:r>
              <a:rPr lang="en-US" b="1" dirty="0"/>
              <a:t>The goat shall bear on itself all their iniquities </a:t>
            </a:r>
            <a:r>
              <a:rPr lang="en-US" dirty="0"/>
              <a:t>to a solitary land; and he shall release the goat in the wilderness.”</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50845FE-4CD9-45DE-83C0-22C419E7F4C1}"/>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7F0600C2-F066-4549-8312-3C81F7881E7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C4489A3-1940-4C95-B7BC-334CC34E3BFD}"/>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3491993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Roman"/>
              </a:rPr>
              <a:t>Num 14:18 - The Lord is slow to anger and abundant in lovingkindness, forgiving iniquity and transgression; but He will by no means clear the guilty, visiting the iniquity of the fathers on the children to the third and the fourth generations.</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D633B8C-A610-4C9E-ADE9-08A6B8897684}"/>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85431224-685F-4CD5-BAF7-02EA5FF6EFC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599880F-514A-4558-B126-C72007E60466}"/>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1450075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t>2 Chronicles 6 - Solomon’s prayer of conditional forgiveness. Vs. 24, 28</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408BBC2-EFE4-4B6C-8216-9BED27F22F3B}"/>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F4965BB0-2862-4143-B904-77E2587077C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C368688-6061-4262-B134-B132CC4A5811}"/>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468992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t> </a:t>
            </a:r>
            <a:r>
              <a:rPr lang="en-US" sz="1500" dirty="0">
                <a:latin typeface="Times-Roman"/>
              </a:rPr>
              <a:t>Jewish custom probably required much less.</a:t>
            </a:r>
          </a:p>
          <a:p>
            <a:pPr algn="l"/>
            <a:r>
              <a:rPr lang="en-US" sz="1500" dirty="0">
                <a:latin typeface="Times-Roman"/>
              </a:rPr>
              <a:t>The Babylonian Talmud records the teaching of Jose ben Judah,</a:t>
            </a:r>
          </a:p>
          <a:p>
            <a:pPr algn="l"/>
            <a:r>
              <a:rPr lang="en-US" sz="1500" dirty="0">
                <a:latin typeface="Times-Roman"/>
              </a:rPr>
              <a:t>that forgiveness should only be given three times (</a:t>
            </a:r>
            <a:r>
              <a:rPr lang="en-US" sz="1500" i="1" dirty="0" err="1">
                <a:latin typeface="Times-Italic"/>
              </a:rPr>
              <a:t>Yoma</a:t>
            </a:r>
            <a:r>
              <a:rPr lang="en-US" sz="1500" i="1" dirty="0">
                <a:latin typeface="Times-Italic"/>
              </a:rPr>
              <a:t> </a:t>
            </a:r>
            <a:r>
              <a:rPr lang="en-US" sz="1500" dirty="0">
                <a:latin typeface="Times-Roman"/>
              </a:rPr>
              <a:t>86b). Ben</a:t>
            </a:r>
          </a:p>
          <a:p>
            <a:pPr algn="l"/>
            <a:r>
              <a:rPr lang="en-US" sz="1500" dirty="0">
                <a:latin typeface="Times-Roman"/>
              </a:rPr>
              <a:t>Judah appealed to Job 33:29 and Amos 2:6 where God is described</a:t>
            </a:r>
          </a:p>
          <a:p>
            <a:pPr algn="l"/>
            <a:r>
              <a:rPr lang="en-US" sz="1500" dirty="0">
                <a:latin typeface="Times-Roman"/>
              </a:rPr>
              <a:t>as offering mercy three times.</a:t>
            </a:r>
          </a:p>
          <a:p>
            <a:pPr algn="l"/>
            <a:endParaRPr lang="en-US" sz="1900" dirty="0">
              <a:latin typeface="Times-Roman"/>
            </a:endParaRPr>
          </a:p>
          <a:p>
            <a:pPr algn="l"/>
            <a:r>
              <a:rPr lang="en-US" sz="1500" dirty="0">
                <a:latin typeface="Times-Roman"/>
              </a:rPr>
              <a:t>Matthew 18:21</a:t>
            </a:r>
          </a:p>
          <a:p>
            <a:pPr algn="l"/>
            <a:r>
              <a:rPr lang="en-US" sz="1500" dirty="0">
                <a:latin typeface="Times-Roman"/>
              </a:rPr>
              <a:t>It was a maxim among the Jews never to forgive more than thrice: Peter enlarges this charity more than one half; and our Lord makes even his enlargement septuple, see Matt 18:22.</a:t>
            </a:r>
          </a:p>
          <a:p>
            <a:pPr algn="l"/>
            <a:r>
              <a:rPr lang="en-US" sz="1500" dirty="0">
                <a:latin typeface="Times-Roman"/>
              </a:rPr>
              <a:t>(from Adam Clarke's Commentary, Electronic Database. Copyright © 1996, 2003, 2005, 2006 by </a:t>
            </a:r>
            <a:r>
              <a:rPr lang="en-US" sz="1500" dirty="0" err="1">
                <a:latin typeface="Times-Roman"/>
              </a:rPr>
              <a:t>Biblesoft</a:t>
            </a:r>
            <a:r>
              <a:rPr lang="en-US" sz="1500" dirty="0">
                <a:latin typeface="Times-Roman"/>
              </a:rPr>
              <a:t>, Inc. All rights reserved.)</a:t>
            </a:r>
          </a:p>
          <a:p>
            <a:pPr algn="l"/>
            <a:endParaRPr lang="en-US" sz="1900" dirty="0">
              <a:latin typeface="Times-Roman"/>
            </a:endParaRPr>
          </a:p>
          <a:p>
            <a:pPr algn="l"/>
            <a:endParaRPr lang="en-US" sz="1900" dirty="0">
              <a:latin typeface="Times-Roman"/>
            </a:endParaRPr>
          </a:p>
          <a:p>
            <a:pPr algn="l"/>
            <a:r>
              <a:rPr lang="en-US" sz="1900" dirty="0">
                <a:latin typeface="Times-Roman"/>
              </a:rPr>
              <a:t>Was Peter motivated by the dispute among the apostles as to who was greatest. </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5A82C55-E142-4F76-8737-1530F66996F5}"/>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2B1B1C59-54AA-412F-87BF-44E7914D592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A0E3AE8-6E85-48A2-9C52-9B11A5081E58}"/>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1354013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1 Kings 12:28</a:t>
            </a:r>
          </a:p>
          <a:p>
            <a:pPr defTabSz="948507">
              <a:defRPr/>
            </a:pPr>
            <a:r>
              <a:rPr lang="en-US" dirty="0"/>
              <a:t>So the king consulted, and made two golden calves, and he said to them, "It is too much for you to go up to Jerusalem; behold your gods, O Israel, that brought you up from the land of Egypt."</a:t>
            </a:r>
          </a:p>
          <a:p>
            <a:pPr defTabSz="948507">
              <a:defRPr/>
            </a:pPr>
            <a:r>
              <a:rPr lang="en-US" dirty="0"/>
              <a:t>In Peter’s mind, eight times would be too much. If seven were understood to be the number of completeness, 8 would go too far. </a:t>
            </a:r>
          </a:p>
          <a:p>
            <a:pPr defTabSz="948507">
              <a:defRPr/>
            </a:pPr>
            <a:endParaRPr lang="en-US" dirty="0"/>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15D3949-56AF-4711-8E40-E4AC351843E9}"/>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F5A50A82-E879-40C9-AD10-58B0BF9DF05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B04090C-7AC6-43EE-B32B-21A0E841DAF4}"/>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2759413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As one who ever worked a retail job in which at the end of the day, you settled accounts between what should have been in the cash register and what was actually there. </a:t>
            </a:r>
          </a:p>
          <a:p>
            <a:pPr defTabSz="948507">
              <a:defRPr/>
            </a:pPr>
            <a:r>
              <a:rPr lang="en-US" dirty="0"/>
              <a:t>The payment of a call note in which the lender could demand repayment at any time. </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7019C20-4DB0-4E7A-911C-A02B30A83D12}"/>
              </a:ext>
            </a:extLst>
          </p:cNvPr>
          <p:cNvSpPr>
            <a:spLocks noGrp="1"/>
          </p:cNvSpPr>
          <p:nvPr>
            <p:ph type="dt" idx="1"/>
          </p:nvPr>
        </p:nvSpPr>
        <p:spPr/>
        <p:txBody>
          <a:bodyPr/>
          <a:lstStyle/>
          <a:p>
            <a:r>
              <a:rPr lang="en-US"/>
              <a:t>9/23/2020 pm</a:t>
            </a:r>
          </a:p>
        </p:txBody>
      </p:sp>
      <p:sp>
        <p:nvSpPr>
          <p:cNvPr id="6" name="Footer Placeholder 5">
            <a:extLst>
              <a:ext uri="{FF2B5EF4-FFF2-40B4-BE49-F238E27FC236}">
                <a16:creationId xmlns:a16="http://schemas.microsoft.com/office/drawing/2014/main" id="{2B0AC34A-42AA-4231-BA14-6A52E4B2249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FE6B64C-8047-40AA-9455-34804A9560C4}"/>
              </a:ext>
            </a:extLst>
          </p:cNvPr>
          <p:cNvSpPr>
            <a:spLocks noGrp="1"/>
          </p:cNvSpPr>
          <p:nvPr>
            <p:ph type="hdr" sz="quarter"/>
          </p:nvPr>
        </p:nvSpPr>
        <p:spPr/>
        <p:txBody>
          <a:bodyPr/>
          <a:lstStyle/>
          <a:p>
            <a:r>
              <a:rPr lang="en-US"/>
              <a:t>Class – The Life Of Christ (227)</a:t>
            </a:r>
          </a:p>
        </p:txBody>
      </p:sp>
    </p:spTree>
    <p:extLst>
      <p:ext uri="{BB962C8B-B14F-4D97-AF65-F5344CB8AC3E}">
        <p14:creationId xmlns:p14="http://schemas.microsoft.com/office/powerpoint/2010/main" val="3272305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9/25/2020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25030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75857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4070880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8338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3078579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9/25/2020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2682844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736288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9/25/2020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4956402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9/25/2020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1100689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9/25/2020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471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9/25/2020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587963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9/25/2020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548412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9/25/2020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16276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227763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3077399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9/25/2020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954644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9547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276477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9/25/2020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54059842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September 23,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2503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Forgiveness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538836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5173724"/>
          </a:xfrm>
        </p:spPr>
        <p:txBody>
          <a:bodyPr anchor="t">
            <a:spAutoFit/>
          </a:bodyPr>
          <a:lstStyle/>
          <a:p>
            <a:pPr marL="0" indent="0">
              <a:buNone/>
            </a:pPr>
            <a:r>
              <a:rPr lang="en-US" sz="2600" dirty="0">
                <a:solidFill>
                  <a:schemeClr val="tx1"/>
                </a:solidFill>
                <a:latin typeface="Lucida Bright" panose="02040602050505020304" pitchFamily="18" charset="0"/>
              </a:rPr>
              <a:t>Regarding the approach towards a brother in sin that Jesus just taught, Peter had a question:</a:t>
            </a:r>
          </a:p>
          <a:p>
            <a:pPr marL="0" indent="0">
              <a:buNone/>
            </a:pPr>
            <a:r>
              <a:rPr lang="en-US" sz="3200" i="1" dirty="0">
                <a:solidFill>
                  <a:schemeClr val="tx1"/>
                </a:solidFill>
                <a:latin typeface="Lucida Bright" panose="02040602050505020304" pitchFamily="18" charset="0"/>
              </a:rPr>
              <a:t>“Lord, </a:t>
            </a:r>
            <a:r>
              <a:rPr lang="en-US" sz="3200" b="1" i="1" dirty="0">
                <a:solidFill>
                  <a:schemeClr val="tx1"/>
                </a:solidFill>
                <a:latin typeface="Lucida Bright" panose="02040602050505020304" pitchFamily="18" charset="0"/>
              </a:rPr>
              <a:t>how often </a:t>
            </a:r>
            <a:r>
              <a:rPr lang="en-US" sz="3200" i="1" dirty="0">
                <a:solidFill>
                  <a:schemeClr val="tx1"/>
                </a:solidFill>
                <a:latin typeface="Lucida Bright" panose="02040602050505020304" pitchFamily="18" charset="0"/>
              </a:rPr>
              <a:t>shall my brother sin against me and </a:t>
            </a:r>
            <a:r>
              <a:rPr lang="en-US" sz="3200" b="1" i="1" dirty="0">
                <a:solidFill>
                  <a:schemeClr val="tx1"/>
                </a:solidFill>
                <a:latin typeface="Lucida Bright" panose="02040602050505020304" pitchFamily="18" charset="0"/>
              </a:rPr>
              <a:t>I forgive him</a:t>
            </a:r>
            <a:r>
              <a:rPr lang="en-US" sz="3200" i="1" dirty="0">
                <a:solidFill>
                  <a:schemeClr val="tx1"/>
                </a:solidFill>
                <a:latin typeface="Lucida Bright" panose="02040602050505020304" pitchFamily="18" charset="0"/>
              </a:rPr>
              <a:t>? Up to seven times?” </a:t>
            </a:r>
            <a:r>
              <a:rPr lang="en-US" sz="2600" dirty="0">
                <a:solidFill>
                  <a:schemeClr val="tx1"/>
                </a:solidFill>
                <a:latin typeface="Lucida Bright" panose="02040602050505020304" pitchFamily="18" charset="0"/>
              </a:rPr>
              <a:t>(Matthew 18:21)</a:t>
            </a:r>
          </a:p>
          <a:p>
            <a:pPr marL="0" indent="0">
              <a:buNone/>
            </a:pPr>
            <a:r>
              <a:rPr lang="en-US" sz="2600" dirty="0">
                <a:solidFill>
                  <a:schemeClr val="tx1"/>
                </a:solidFill>
                <a:latin typeface="Lucida Bright" panose="02040602050505020304" pitchFamily="18" charset="0"/>
              </a:rPr>
              <a:t>Is there a limit to our mercy and compassion?</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(cf. Luke 17:3-4)</a:t>
            </a:r>
          </a:p>
          <a:p>
            <a:pPr marL="0" indent="0">
              <a:buNone/>
            </a:pPr>
            <a:r>
              <a:rPr lang="en-US" sz="2600" dirty="0">
                <a:solidFill>
                  <a:schemeClr val="tx1"/>
                </a:solidFill>
                <a:latin typeface="Lucida Bright" panose="02040602050505020304" pitchFamily="18" charset="0"/>
              </a:rPr>
              <a:t>Is there to God’s?</a:t>
            </a:r>
          </a:p>
          <a:p>
            <a:pPr marL="0" indent="0">
              <a:buNone/>
            </a:pPr>
            <a:r>
              <a:rPr lang="en-US" sz="2600" dirty="0">
                <a:solidFill>
                  <a:schemeClr val="tx1"/>
                </a:solidFill>
                <a:latin typeface="Lucida Bright" panose="02040602050505020304" pitchFamily="18" charset="0"/>
              </a:rPr>
              <a:t>What does the number 7 represent?</a:t>
            </a:r>
          </a:p>
          <a:p>
            <a:pPr>
              <a:buClr>
                <a:schemeClr val="tx1"/>
              </a:buClr>
              <a:buSzPct val="100000"/>
            </a:pPr>
            <a:r>
              <a:rPr lang="en-US" sz="2600" dirty="0">
                <a:solidFill>
                  <a:schemeClr val="tx1"/>
                </a:solidFill>
                <a:latin typeface="Lucida Bright" panose="02040602050505020304" pitchFamily="18" charset="0"/>
              </a:rPr>
              <a:t>Completeness, totality.</a:t>
            </a:r>
          </a:p>
        </p:txBody>
      </p:sp>
    </p:spTree>
    <p:extLst>
      <p:ext uri="{BB962C8B-B14F-4D97-AF65-F5344CB8AC3E}">
        <p14:creationId xmlns:p14="http://schemas.microsoft.com/office/powerpoint/2010/main" val="167968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518160"/>
          </a:xfrm>
        </p:spPr>
        <p:txBody>
          <a:bodyPr anchor="t">
            <a:spAutoFit/>
          </a:bodyPr>
          <a:lstStyle/>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Forgive</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a:t>
            </a:r>
          </a:p>
          <a:p>
            <a:pPr>
              <a:buClr>
                <a:schemeClr val="tx1"/>
              </a:buClr>
              <a:buSzPct val="100000"/>
            </a:pPr>
            <a:r>
              <a:rPr lang="en-US" sz="2800" dirty="0">
                <a:solidFill>
                  <a:schemeClr val="tx1"/>
                </a:solidFill>
                <a:latin typeface="Lucida Bright" panose="02040602050505020304" pitchFamily="18" charset="0"/>
              </a:rPr>
              <a:t>From the Greek </a:t>
            </a:r>
            <a:r>
              <a:rPr lang="en-US" sz="2800" i="1" dirty="0" err="1">
                <a:solidFill>
                  <a:schemeClr val="tx1"/>
                </a:solidFill>
                <a:latin typeface="Lucida Bright" panose="02040602050505020304" pitchFamily="18" charset="0"/>
              </a:rPr>
              <a:t>aphiemi</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Comes from two words, </a:t>
            </a:r>
            <a:r>
              <a:rPr lang="en-US" sz="2800" i="1" dirty="0">
                <a:solidFill>
                  <a:schemeClr val="tx1"/>
                </a:solidFill>
                <a:latin typeface="Lucida Bright" panose="02040602050505020304" pitchFamily="18" charset="0"/>
              </a:rPr>
              <a:t>apo</a:t>
            </a:r>
            <a:r>
              <a:rPr lang="en-US" sz="2800" dirty="0">
                <a:solidFill>
                  <a:schemeClr val="tx1"/>
                </a:solidFill>
                <a:latin typeface="Lucida Bright" panose="02040602050505020304" pitchFamily="18" charset="0"/>
              </a:rPr>
              <a:t> meaning “</a:t>
            </a:r>
            <a:r>
              <a:rPr lang="en-US" sz="2800" b="1" dirty="0">
                <a:solidFill>
                  <a:schemeClr val="tx1"/>
                </a:solidFill>
                <a:latin typeface="Lucida Bright" panose="02040602050505020304" pitchFamily="18" charset="0"/>
              </a:rPr>
              <a:t>from</a:t>
            </a:r>
            <a:r>
              <a:rPr lang="en-US" sz="2800" dirty="0">
                <a:solidFill>
                  <a:schemeClr val="tx1"/>
                </a:solidFill>
                <a:latin typeface="Lucida Bright" panose="02040602050505020304" pitchFamily="18" charset="0"/>
              </a:rPr>
              <a:t>” and </a:t>
            </a:r>
            <a:r>
              <a:rPr lang="en-US" sz="2800" i="1" dirty="0" err="1">
                <a:solidFill>
                  <a:schemeClr val="tx1"/>
                </a:solidFill>
                <a:latin typeface="Lucida Bright" panose="02040602050505020304" pitchFamily="18" charset="0"/>
              </a:rPr>
              <a:t>iemi</a:t>
            </a:r>
            <a:r>
              <a:rPr lang="en-US" sz="2800" dirty="0">
                <a:solidFill>
                  <a:schemeClr val="tx1"/>
                </a:solidFill>
                <a:latin typeface="Lucida Bright" panose="02040602050505020304" pitchFamily="18" charset="0"/>
              </a:rPr>
              <a:t> meaning “to </a:t>
            </a:r>
            <a:r>
              <a:rPr lang="en-US" sz="2800" b="1" dirty="0">
                <a:solidFill>
                  <a:schemeClr val="tx1"/>
                </a:solidFill>
                <a:latin typeface="Lucida Bright" panose="02040602050505020304" pitchFamily="18" charset="0"/>
              </a:rPr>
              <a:t>send</a:t>
            </a:r>
            <a:r>
              <a:rPr lang="en-US" sz="2800" dirty="0">
                <a:solidFill>
                  <a:schemeClr val="tx1"/>
                </a:solidFill>
                <a:latin typeface="Lucida Bright" panose="02040602050505020304" pitchFamily="18" charset="0"/>
              </a:rPr>
              <a:t>.”</a:t>
            </a:r>
          </a:p>
          <a:p>
            <a:pPr>
              <a:buClr>
                <a:schemeClr val="tx1"/>
              </a:buClr>
              <a:buSzPct val="100000"/>
            </a:pPr>
            <a:r>
              <a:rPr lang="en-US" sz="2800" dirty="0">
                <a:solidFill>
                  <a:schemeClr val="tx1"/>
                </a:solidFill>
                <a:latin typeface="Lucida Bright" panose="02040602050505020304" pitchFamily="18" charset="0"/>
              </a:rPr>
              <a:t>“To send forth, send away.” (Vine)</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(Psalms 103:12; Leviticus 16:21)</a:t>
            </a:r>
          </a:p>
          <a:p>
            <a:pPr>
              <a:buClr>
                <a:schemeClr val="tx1"/>
              </a:buClr>
              <a:buSzPct val="100000"/>
            </a:pPr>
            <a:r>
              <a:rPr lang="en-US" sz="2600" dirty="0">
                <a:solidFill>
                  <a:schemeClr val="tx1"/>
                </a:solidFill>
                <a:latin typeface="Lucida Bright" panose="02040602050505020304" pitchFamily="18" charset="0"/>
              </a:rPr>
              <a:t>“To let go, give up, a debt, by not demanding it … to give up, keep no longer.” (Thayer)</a:t>
            </a:r>
          </a:p>
          <a:p>
            <a:pPr>
              <a:buClr>
                <a:schemeClr val="tx1"/>
              </a:buClr>
              <a:buSzPct val="100000"/>
            </a:pPr>
            <a:r>
              <a:rPr lang="en-US" sz="2600" dirty="0">
                <a:solidFill>
                  <a:schemeClr val="tx1"/>
                </a:solidFill>
                <a:latin typeface="Lucida Bright" panose="02040602050505020304" pitchFamily="18" charset="0"/>
              </a:rPr>
              <a:t>The idea of “loosing” one’s sins.</a:t>
            </a:r>
          </a:p>
        </p:txBody>
      </p:sp>
    </p:spTree>
    <p:extLst>
      <p:ext uri="{BB962C8B-B14F-4D97-AF65-F5344CB8AC3E}">
        <p14:creationId xmlns:p14="http://schemas.microsoft.com/office/powerpoint/2010/main" val="95550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24000"/>
            <a:ext cx="8783052" cy="5293757"/>
          </a:xfrm>
        </p:spPr>
        <p:txBody>
          <a:bodyPr anchor="t">
            <a:spAutoFit/>
          </a:bodyPr>
          <a:lstStyle/>
          <a:p>
            <a:pPr>
              <a:spcBef>
                <a:spcPts val="0"/>
              </a:spcBef>
              <a:spcAft>
                <a:spcPts val="0"/>
              </a:spcAft>
              <a:buClr>
                <a:schemeClr val="tx1"/>
              </a:buClr>
              <a:buSzPct val="100000"/>
            </a:pPr>
            <a:r>
              <a:rPr lang="en-US" sz="2600" dirty="0">
                <a:solidFill>
                  <a:schemeClr val="tx1"/>
                </a:solidFill>
                <a:latin typeface="Lucida Bright" panose="02040602050505020304" pitchFamily="18" charset="0"/>
              </a:rPr>
              <a:t>Psalms 130:2-4, </a:t>
            </a:r>
            <a:r>
              <a:rPr lang="en-US" sz="2600" i="1" dirty="0">
                <a:solidFill>
                  <a:schemeClr val="tx1"/>
                </a:solidFill>
                <a:latin typeface="Lucida Bright" panose="02040602050505020304" pitchFamily="18" charset="0"/>
              </a:rPr>
              <a:t>“Lord, hear my voice! Let Your ears be attentive to the voice of my supplications. If You, Lord, should mark iniquities, O Lord, who could stand? </a:t>
            </a:r>
            <a:r>
              <a:rPr lang="en-US" sz="2600" b="1" i="1" dirty="0">
                <a:solidFill>
                  <a:schemeClr val="tx1"/>
                </a:solidFill>
                <a:latin typeface="Lucida Bright" panose="02040602050505020304" pitchFamily="18" charset="0"/>
              </a:rPr>
              <a:t>But there is forgiveness with You, that You may be feared</a:t>
            </a:r>
            <a:r>
              <a:rPr lang="en-US" sz="2600" i="1" dirty="0">
                <a:solidFill>
                  <a:schemeClr val="tx1"/>
                </a:solidFill>
                <a:latin typeface="Lucida Bright" panose="02040602050505020304" pitchFamily="18" charset="0"/>
              </a:rPr>
              <a:t>.”</a:t>
            </a:r>
          </a:p>
          <a:p>
            <a:pPr>
              <a:spcBef>
                <a:spcPts val="0"/>
              </a:spcBef>
              <a:spcAft>
                <a:spcPts val="0"/>
              </a:spcAft>
              <a:buClr>
                <a:schemeClr val="tx1"/>
              </a:buClr>
              <a:buSzPct val="100000"/>
            </a:pPr>
            <a:r>
              <a:rPr lang="en-US" sz="2600" dirty="0">
                <a:solidFill>
                  <a:schemeClr val="tx1"/>
                </a:solidFill>
                <a:latin typeface="Lucida Bright" panose="02040602050505020304" pitchFamily="18" charset="0"/>
              </a:rPr>
              <a:t>Psalms 32:1,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How blessed is he whose transgression is forgiven, whose sin is covered</a:t>
            </a:r>
            <a:r>
              <a:rPr lang="en-US" sz="2600" i="1" dirty="0">
                <a:solidFill>
                  <a:schemeClr val="tx1"/>
                </a:solidFill>
                <a:latin typeface="Lucida Bright" panose="02040602050505020304" pitchFamily="18" charset="0"/>
              </a:rPr>
              <a:t>!”</a:t>
            </a:r>
          </a:p>
          <a:p>
            <a:pPr>
              <a:spcBef>
                <a:spcPts val="0"/>
              </a:spcBef>
              <a:spcAft>
                <a:spcPts val="0"/>
              </a:spcAft>
              <a:buClr>
                <a:schemeClr val="tx1"/>
              </a:buClr>
              <a:buSzPct val="100000"/>
            </a:pPr>
            <a:r>
              <a:rPr lang="en-US" sz="2600" dirty="0">
                <a:solidFill>
                  <a:schemeClr val="tx1"/>
                </a:solidFill>
                <a:latin typeface="Lucida Bright" panose="02040602050505020304" pitchFamily="18" charset="0"/>
              </a:rPr>
              <a:t>Understanding God’s true nature: Psalms 99:8-9</a:t>
            </a:r>
            <a:r>
              <a:rPr lang="en-US" sz="2600" i="1" dirty="0">
                <a:solidFill>
                  <a:schemeClr val="tx1"/>
                </a:solidFill>
                <a:latin typeface="Lucida Bright" panose="02040602050505020304" pitchFamily="18" charset="0"/>
              </a:rPr>
              <a:t>, </a:t>
            </a:r>
            <a:br>
              <a:rPr lang="en-US" sz="2600" i="1" dirty="0">
                <a:solidFill>
                  <a:schemeClr val="tx1"/>
                </a:solidFill>
                <a:latin typeface="Lucida Bright" panose="02040602050505020304" pitchFamily="18" charset="0"/>
              </a:rPr>
            </a:br>
            <a:r>
              <a:rPr lang="en-US" sz="2600" i="1" dirty="0">
                <a:solidFill>
                  <a:schemeClr val="tx1"/>
                </a:solidFill>
                <a:latin typeface="Lucida Bright" panose="02040602050505020304" pitchFamily="18" charset="0"/>
              </a:rPr>
              <a:t>“O Lord our God, You answered them; </a:t>
            </a:r>
            <a:r>
              <a:rPr lang="en-US" sz="2600" b="1" i="1" dirty="0">
                <a:solidFill>
                  <a:schemeClr val="tx1"/>
                </a:solidFill>
                <a:latin typeface="Lucida Bright" panose="02040602050505020304" pitchFamily="18" charset="0"/>
              </a:rPr>
              <a:t>You were a forgiving God</a:t>
            </a:r>
            <a:r>
              <a:rPr lang="en-US" sz="2600" i="1" dirty="0">
                <a:solidFill>
                  <a:schemeClr val="tx1"/>
                </a:solidFill>
                <a:latin typeface="Lucida Bright" panose="02040602050505020304" pitchFamily="18" charset="0"/>
              </a:rPr>
              <a:t> to them, and </a:t>
            </a:r>
            <a:r>
              <a:rPr lang="en-US" sz="2600" b="1" i="1" dirty="0">
                <a:solidFill>
                  <a:schemeClr val="tx1"/>
                </a:solidFill>
                <a:latin typeface="Lucida Bright" panose="02040602050505020304" pitchFamily="18" charset="0"/>
              </a:rPr>
              <a:t>yet an avenger of their evil deeds</a:t>
            </a:r>
            <a:r>
              <a:rPr lang="en-US" sz="2600" i="1" dirty="0">
                <a:solidFill>
                  <a:schemeClr val="tx1"/>
                </a:solidFill>
                <a:latin typeface="Lucida Bright" panose="02040602050505020304" pitchFamily="18" charset="0"/>
              </a:rPr>
              <a:t>. Exalt the Lord our God and worship at His holy hill, for holy is the Lord our God.” </a:t>
            </a:r>
            <a:r>
              <a:rPr lang="en-US" sz="2600" dirty="0">
                <a:solidFill>
                  <a:schemeClr val="tx1"/>
                </a:solidFill>
                <a:latin typeface="Lucida Bright" panose="02040602050505020304" pitchFamily="18" charset="0"/>
              </a:rPr>
              <a:t>(cf. Exodus 34:6-7; Numbers 14:18)</a:t>
            </a:r>
            <a:endParaRPr lang="en-US" sz="2600" i="1"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3531044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24000"/>
            <a:ext cx="8783052" cy="5293757"/>
          </a:xfrm>
        </p:spPr>
        <p:txBody>
          <a:bodyPr anchor="t">
            <a:spAutoFit/>
          </a:bodyPr>
          <a:lstStyle/>
          <a:p>
            <a:pPr>
              <a:spcBef>
                <a:spcPts val="0"/>
              </a:spcBef>
              <a:spcAft>
                <a:spcPts val="0"/>
              </a:spcAft>
              <a:buClr>
                <a:schemeClr val="tx1"/>
              </a:buClr>
              <a:buSzPct val="100000"/>
            </a:pPr>
            <a:r>
              <a:rPr lang="en-US" sz="2600" dirty="0">
                <a:solidFill>
                  <a:schemeClr val="tx1"/>
                </a:solidFill>
                <a:latin typeface="Lucida Bright" panose="02040602050505020304" pitchFamily="18" charset="0"/>
              </a:rPr>
              <a:t>Forgiveness is conditional –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If</a:t>
            </a:r>
            <a:r>
              <a:rPr lang="en-US" sz="2600" i="1" dirty="0">
                <a:solidFill>
                  <a:schemeClr val="tx1"/>
                </a:solidFill>
                <a:latin typeface="Lucida Bright" panose="02040602050505020304" pitchFamily="18" charset="0"/>
              </a:rPr>
              <a:t> …”</a:t>
            </a:r>
          </a:p>
          <a:p>
            <a:pPr>
              <a:spcBef>
                <a:spcPts val="0"/>
              </a:spcBef>
              <a:spcAft>
                <a:spcPts val="0"/>
              </a:spcAft>
              <a:buClr>
                <a:schemeClr val="tx1"/>
              </a:buClr>
              <a:buSzPct val="100000"/>
            </a:pP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If we confess our sins,</a:t>
            </a:r>
            <a:r>
              <a:rPr lang="en-US" sz="2600" i="1" dirty="0">
                <a:solidFill>
                  <a:schemeClr val="tx1"/>
                </a:solidFill>
                <a:latin typeface="Lucida Bright" panose="02040602050505020304" pitchFamily="18" charset="0"/>
              </a:rPr>
              <a:t> He is faithful and righteous to forgive us our sins and to cleanse us from all unrighteousness.” </a:t>
            </a:r>
            <a:r>
              <a:rPr lang="en-US" sz="2600" dirty="0">
                <a:solidFill>
                  <a:schemeClr val="tx1"/>
                </a:solidFill>
                <a:latin typeface="Lucida Bright" panose="02040602050505020304" pitchFamily="18" charset="0"/>
              </a:rPr>
              <a:t>(1 John 1:9)</a:t>
            </a:r>
          </a:p>
          <a:p>
            <a:pPr>
              <a:spcBef>
                <a:spcPts val="0"/>
              </a:spcBef>
              <a:spcAft>
                <a:spcPts val="0"/>
              </a:spcAft>
              <a:buClr>
                <a:schemeClr val="tx1"/>
              </a:buClr>
              <a:buSzPct val="100000"/>
            </a:pPr>
            <a:r>
              <a:rPr lang="en-US" sz="2600" i="1" dirty="0">
                <a:solidFill>
                  <a:schemeClr val="tx1"/>
                </a:solidFill>
                <a:latin typeface="Lucida Bright" panose="02040602050505020304" pitchFamily="18" charset="0"/>
              </a:rPr>
              <a:t>“Be on your guard! If your brother sins, rebuke him; and </a:t>
            </a:r>
            <a:r>
              <a:rPr lang="en-US" sz="2600" b="1" i="1" dirty="0">
                <a:solidFill>
                  <a:schemeClr val="tx1"/>
                </a:solidFill>
                <a:latin typeface="Lucida Bright" panose="02040602050505020304" pitchFamily="18" charset="0"/>
              </a:rPr>
              <a:t>if he repents, forgive him</a:t>
            </a:r>
            <a:r>
              <a:rPr lang="en-US" sz="2600" i="1" dirty="0">
                <a:solidFill>
                  <a:schemeClr val="tx1"/>
                </a:solidFill>
                <a:latin typeface="Lucida Bright" panose="02040602050505020304" pitchFamily="18" charset="0"/>
              </a:rPr>
              <a:t>. And </a:t>
            </a:r>
            <a:r>
              <a:rPr lang="en-US" sz="2600" b="1" i="1" dirty="0">
                <a:solidFill>
                  <a:schemeClr val="tx1"/>
                </a:solidFill>
                <a:latin typeface="Lucida Bright" panose="02040602050505020304" pitchFamily="18" charset="0"/>
              </a:rPr>
              <a:t>if</a:t>
            </a:r>
            <a:r>
              <a:rPr lang="en-US" sz="2600" i="1" dirty="0">
                <a:solidFill>
                  <a:schemeClr val="tx1"/>
                </a:solidFill>
                <a:latin typeface="Lucida Bright" panose="02040602050505020304" pitchFamily="18" charset="0"/>
              </a:rPr>
              <a:t> </a:t>
            </a:r>
            <a:r>
              <a:rPr lang="en-US" sz="2600" b="1" i="1" dirty="0">
                <a:solidFill>
                  <a:schemeClr val="tx1"/>
                </a:solidFill>
                <a:latin typeface="Lucida Bright" panose="02040602050505020304" pitchFamily="18" charset="0"/>
              </a:rPr>
              <a:t>he</a:t>
            </a:r>
            <a:r>
              <a:rPr lang="en-US" sz="2600" i="1" dirty="0">
                <a:solidFill>
                  <a:schemeClr val="tx1"/>
                </a:solidFill>
                <a:latin typeface="Lucida Bright" panose="02040602050505020304" pitchFamily="18" charset="0"/>
              </a:rPr>
              <a:t> sins against you seven times a day, and </a:t>
            </a:r>
            <a:r>
              <a:rPr lang="en-US" sz="2600" b="1" i="1" dirty="0">
                <a:solidFill>
                  <a:schemeClr val="tx1"/>
                </a:solidFill>
                <a:latin typeface="Lucida Bright" panose="02040602050505020304" pitchFamily="18" charset="0"/>
              </a:rPr>
              <a:t>returns to you </a:t>
            </a:r>
            <a:r>
              <a:rPr lang="en-US" sz="2600" i="1" dirty="0">
                <a:solidFill>
                  <a:schemeClr val="tx1"/>
                </a:solidFill>
                <a:latin typeface="Lucida Bright" panose="02040602050505020304" pitchFamily="18" charset="0"/>
              </a:rPr>
              <a:t>seven times, </a:t>
            </a:r>
            <a:r>
              <a:rPr lang="en-US" sz="2600" b="1" i="1" dirty="0">
                <a:solidFill>
                  <a:schemeClr val="tx1"/>
                </a:solidFill>
                <a:latin typeface="Lucida Bright" panose="02040602050505020304" pitchFamily="18" charset="0"/>
              </a:rPr>
              <a:t>saying</a:t>
            </a:r>
            <a:r>
              <a:rPr lang="en-US" sz="2600" i="1" dirty="0">
                <a:solidFill>
                  <a:schemeClr val="tx1"/>
                </a:solidFill>
                <a:latin typeface="Lucida Bright" panose="02040602050505020304" pitchFamily="18" charset="0"/>
              </a:rPr>
              <a:t>, ‘</a:t>
            </a:r>
            <a:r>
              <a:rPr lang="en-US" sz="2600" b="1" i="1" dirty="0">
                <a:solidFill>
                  <a:schemeClr val="tx1"/>
                </a:solidFill>
                <a:latin typeface="Lucida Bright" panose="02040602050505020304" pitchFamily="18" charset="0"/>
              </a:rPr>
              <a:t>I repent</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 forgive him</a:t>
            </a:r>
            <a:r>
              <a:rPr lang="en-US" sz="2600" i="1" dirty="0">
                <a:solidFill>
                  <a:schemeClr val="tx1"/>
                </a:solidFill>
                <a:latin typeface="Lucida Bright" panose="02040602050505020304" pitchFamily="18" charset="0"/>
              </a:rPr>
              <a:t>.”</a:t>
            </a:r>
            <a:br>
              <a:rPr lang="en-US" sz="2600" i="1"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(Luke 17:3-4)</a:t>
            </a:r>
          </a:p>
          <a:p>
            <a:pPr>
              <a:spcBef>
                <a:spcPts val="0"/>
              </a:spcBef>
              <a:spcAft>
                <a:spcPts val="0"/>
              </a:spcAft>
              <a:buClr>
                <a:schemeClr val="tx1"/>
              </a:buClr>
              <a:buSzPct val="100000"/>
            </a:pPr>
            <a:r>
              <a:rPr lang="en-US" sz="2600" i="1" dirty="0">
                <a:solidFill>
                  <a:schemeClr val="tx1"/>
                </a:solidFill>
                <a:latin typeface="Lucida Bright" panose="02040602050505020304" pitchFamily="18" charset="0"/>
              </a:rPr>
              <a:t>“For </a:t>
            </a:r>
            <a:r>
              <a:rPr lang="en-US" sz="2600" b="1" i="1" dirty="0">
                <a:solidFill>
                  <a:schemeClr val="tx1"/>
                </a:solidFill>
                <a:latin typeface="Lucida Bright" panose="02040602050505020304" pitchFamily="18" charset="0"/>
              </a:rPr>
              <a:t>if you forgive others </a:t>
            </a:r>
            <a:r>
              <a:rPr lang="en-US" sz="2600" i="1" dirty="0">
                <a:solidFill>
                  <a:schemeClr val="tx1"/>
                </a:solidFill>
                <a:latin typeface="Lucida Bright" panose="02040602050505020304" pitchFamily="18" charset="0"/>
              </a:rPr>
              <a:t>for their transgressions, your heavenly Father will also forgive you. But </a:t>
            </a:r>
            <a:r>
              <a:rPr lang="en-US" sz="2600" b="1" i="1" dirty="0">
                <a:solidFill>
                  <a:schemeClr val="tx1"/>
                </a:solidFill>
                <a:latin typeface="Lucida Bright" panose="02040602050505020304" pitchFamily="18" charset="0"/>
              </a:rPr>
              <a:t>if you do not forgive others</a:t>
            </a:r>
            <a:r>
              <a:rPr lang="en-US" sz="2600" i="1" dirty="0">
                <a:solidFill>
                  <a:schemeClr val="tx1"/>
                </a:solidFill>
                <a:latin typeface="Lucida Bright" panose="02040602050505020304" pitchFamily="18" charset="0"/>
              </a:rPr>
              <a:t>, then your Father will not forgive your transgressions.”</a:t>
            </a:r>
            <a:r>
              <a:rPr lang="en-US" sz="2600" dirty="0">
                <a:solidFill>
                  <a:schemeClr val="tx1"/>
                </a:solidFill>
                <a:latin typeface="Lucida Bright" panose="02040602050505020304" pitchFamily="18" charset="0"/>
              </a:rPr>
              <a:t> (Matthew 6:14-15)</a:t>
            </a:r>
          </a:p>
        </p:txBody>
      </p:sp>
    </p:spTree>
    <p:extLst>
      <p:ext uri="{BB962C8B-B14F-4D97-AF65-F5344CB8AC3E}">
        <p14:creationId xmlns:p14="http://schemas.microsoft.com/office/powerpoint/2010/main" val="317045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674197"/>
            <a:ext cx="8783052" cy="4647426"/>
          </a:xfrm>
        </p:spPr>
        <p:txBody>
          <a:bodyPr anchor="t">
            <a:spAutoFit/>
          </a:bodyPr>
          <a:lstStyle/>
          <a:p>
            <a:pPr marL="0" indent="0">
              <a:spcBef>
                <a:spcPts val="0"/>
              </a:spcBef>
              <a:spcAft>
                <a:spcPts val="0"/>
              </a:spcAft>
              <a:buNone/>
            </a:pPr>
            <a:r>
              <a:rPr lang="en-US" sz="2400" dirty="0">
                <a:solidFill>
                  <a:schemeClr val="tx1"/>
                </a:solidFill>
                <a:latin typeface="Lucida Bright" panose="02040602050505020304" pitchFamily="18" charset="0"/>
              </a:rPr>
              <a:t>Psalms 86:5, </a:t>
            </a:r>
            <a:r>
              <a:rPr lang="en-US" sz="2400" i="1" dirty="0">
                <a:solidFill>
                  <a:schemeClr val="tx1"/>
                </a:solidFill>
                <a:latin typeface="Lucida Bright" panose="02040602050505020304" pitchFamily="18" charset="0"/>
              </a:rPr>
              <a:t>“For You, Lord, are good, and </a:t>
            </a:r>
            <a:r>
              <a:rPr lang="en-US" sz="2400" b="1" i="1" dirty="0">
                <a:solidFill>
                  <a:schemeClr val="tx1"/>
                </a:solidFill>
                <a:latin typeface="Lucida Bright" panose="02040602050505020304" pitchFamily="18" charset="0"/>
              </a:rPr>
              <a:t>ready to forgive</a:t>
            </a:r>
            <a:r>
              <a:rPr lang="en-US" sz="2400" i="1" dirty="0">
                <a:solidFill>
                  <a:schemeClr val="tx1"/>
                </a:solidFill>
                <a:latin typeface="Lucida Bright" panose="02040602050505020304" pitchFamily="18" charset="0"/>
              </a:rPr>
              <a:t>, and abundant in lovingkindness to all who call upon You.” </a:t>
            </a:r>
            <a:r>
              <a:rPr lang="en-US" sz="2400" dirty="0">
                <a:solidFill>
                  <a:schemeClr val="tx1"/>
                </a:solidFill>
                <a:latin typeface="Lucida Bright" panose="02040602050505020304" pitchFamily="18" charset="0"/>
              </a:rPr>
              <a:t>(Nehemiah 9:17;</a:t>
            </a:r>
            <a:r>
              <a:rPr lang="en-US" dirty="0">
                <a:solidFill>
                  <a:schemeClr val="tx1"/>
                </a:solidFill>
                <a:latin typeface="Lucida Bright" panose="02040602050505020304" pitchFamily="18" charset="0"/>
              </a:rPr>
              <a:t> ESV; ASV and NJKV</a:t>
            </a:r>
            <a:r>
              <a:rPr lang="en-US" sz="2400" dirty="0">
                <a:solidFill>
                  <a:schemeClr val="tx1"/>
                </a:solidFill>
                <a:latin typeface="Lucida Bright" panose="02040602050505020304" pitchFamily="18" charset="0"/>
              </a:rPr>
              <a:t>)</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The father was ready to forgive his son in the parable in Luke 15:20-22.</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Jesus was ready to forgive those who persecuted and crucified Him! (Luke 23:34; cf. Acts 7)</a:t>
            </a:r>
          </a:p>
          <a:p>
            <a:pPr>
              <a:spcBef>
                <a:spcPts val="0"/>
              </a:spcBef>
              <a:spcAft>
                <a:spcPts val="0"/>
              </a:spcAft>
              <a:buClr>
                <a:schemeClr val="tx1"/>
              </a:buClr>
              <a:buSzPct val="100000"/>
            </a:pPr>
            <a:r>
              <a:rPr lang="en-US" sz="2400" dirty="0">
                <a:solidFill>
                  <a:schemeClr val="tx1"/>
                </a:solidFill>
                <a:latin typeface="Lucida Bright" panose="02040602050505020304" pitchFamily="18" charset="0"/>
              </a:rPr>
              <a:t>How do we become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ready to forgive</a:t>
            </a:r>
            <a:r>
              <a:rPr lang="en-US" sz="2400" i="1" dirty="0">
                <a:solidFill>
                  <a:schemeClr val="tx1"/>
                </a:solidFill>
                <a:latin typeface="Lucida Bright" panose="02040602050505020304" pitchFamily="18" charset="0"/>
              </a:rPr>
              <a:t>”?</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Become like a child and have a heart of humility.</a:t>
            </a:r>
            <a:br>
              <a:rPr lang="en-US" sz="2000" dirty="0">
                <a:solidFill>
                  <a:schemeClr val="tx1"/>
                </a:solidFill>
                <a:latin typeface="Lucida Bright" panose="02040602050505020304" pitchFamily="18" charset="0"/>
              </a:rPr>
            </a:br>
            <a:r>
              <a:rPr lang="en-US" sz="2000" dirty="0">
                <a:solidFill>
                  <a:schemeClr val="tx1"/>
                </a:solidFill>
                <a:latin typeface="Lucida Bright" panose="02040602050505020304" pitchFamily="18" charset="0"/>
              </a:rPr>
              <a:t>(Colossians 3:12-13)</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Remember what we have been forgiven of! (1 Timothy 1:12)</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Put away vengeance. (1 Thessalonians 5:14-15;</a:t>
            </a:r>
            <a:br>
              <a:rPr lang="en-US" sz="2000" dirty="0">
                <a:solidFill>
                  <a:schemeClr val="tx1"/>
                </a:solidFill>
                <a:latin typeface="Lucida Bright" panose="02040602050505020304" pitchFamily="18" charset="0"/>
              </a:rPr>
            </a:br>
            <a:r>
              <a:rPr lang="en-US" sz="2000" dirty="0">
                <a:solidFill>
                  <a:schemeClr val="tx1"/>
                </a:solidFill>
                <a:latin typeface="Lucida Bright" panose="02040602050505020304" pitchFamily="18" charset="0"/>
              </a:rPr>
              <a:t>Romans 12:16-17)</a:t>
            </a:r>
          </a:p>
          <a:p>
            <a:pPr lvl="1">
              <a:spcBef>
                <a:spcPts val="0"/>
              </a:spcBef>
              <a:spcAft>
                <a:spcPts val="0"/>
              </a:spcAft>
              <a:buClr>
                <a:schemeClr val="tx1"/>
              </a:buClr>
              <a:buSzPct val="100000"/>
            </a:pPr>
            <a:r>
              <a:rPr lang="en-US" sz="2000" dirty="0">
                <a:solidFill>
                  <a:schemeClr val="tx1"/>
                </a:solidFill>
                <a:latin typeface="Lucida Bright" panose="02040602050505020304" pitchFamily="18" charset="0"/>
              </a:rPr>
              <a:t>Learn what love is. (1 Corinthians 13)</a:t>
            </a:r>
          </a:p>
        </p:txBody>
      </p:sp>
    </p:spTree>
    <p:extLst>
      <p:ext uri="{BB962C8B-B14F-4D97-AF65-F5344CB8AC3E}">
        <p14:creationId xmlns:p14="http://schemas.microsoft.com/office/powerpoint/2010/main" val="229885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5053691"/>
          </a:xfrm>
        </p:spPr>
        <p:txBody>
          <a:bodyPr anchor="t">
            <a:spAutoFit/>
          </a:bodyPr>
          <a:lstStyle/>
          <a:p>
            <a:pPr marL="0" indent="0">
              <a:buNone/>
            </a:pPr>
            <a:r>
              <a:rPr lang="en-US" sz="2800" i="1" dirty="0">
                <a:solidFill>
                  <a:schemeClr val="tx1"/>
                </a:solidFill>
                <a:latin typeface="Lucida Bright" panose="02040602050505020304" pitchFamily="18" charset="0"/>
              </a:rPr>
              <a:t>“Jesus said to him, “I do not say to you, up to seven times, </a:t>
            </a:r>
            <a:r>
              <a:rPr lang="en-US" sz="2800" b="1" i="1" dirty="0">
                <a:solidFill>
                  <a:schemeClr val="tx1"/>
                </a:solidFill>
                <a:latin typeface="Lucida Bright" panose="02040602050505020304" pitchFamily="18" charset="0"/>
              </a:rPr>
              <a:t>but up to seventy times seven</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18:22)</a:t>
            </a:r>
          </a:p>
          <a:p>
            <a:pPr marL="0" indent="0">
              <a:buNone/>
            </a:pPr>
            <a:r>
              <a:rPr lang="en-US" sz="2800" dirty="0">
                <a:solidFill>
                  <a:schemeClr val="tx1"/>
                </a:solidFill>
                <a:latin typeface="Lucida Bright" panose="02040602050505020304" pitchFamily="18" charset="0"/>
              </a:rPr>
              <a:t>Peter asked about a “reasonable” amount of forgiveness to be given.</a:t>
            </a:r>
          </a:p>
          <a:p>
            <a:pPr marL="0" indent="0">
              <a:buNone/>
            </a:pPr>
            <a:r>
              <a:rPr lang="en-US" sz="2800" dirty="0">
                <a:solidFill>
                  <a:schemeClr val="tx1"/>
                </a:solidFill>
                <a:latin typeface="Lucida Bright" panose="02040602050505020304" pitchFamily="18" charset="0"/>
              </a:rPr>
              <a:t>Jesus responds with an “unreasonable” amount of forgiveness. (1 Kings 12:28)</a:t>
            </a:r>
          </a:p>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Seventy times seven</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without limit.</a:t>
            </a:r>
          </a:p>
          <a:p>
            <a:pPr marL="0" indent="0">
              <a:buNone/>
            </a:pPr>
            <a:r>
              <a:rPr lang="en-US" sz="2800" dirty="0">
                <a:solidFill>
                  <a:schemeClr val="tx1"/>
                </a:solidFill>
                <a:latin typeface="Lucida Bright" panose="02040602050505020304" pitchFamily="18" charset="0"/>
              </a:rPr>
              <a:t>We need a heart that’s ready for unlimited forgiveness.</a:t>
            </a:r>
            <a:endParaRPr lang="en-US" sz="26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140578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865674"/>
          </a:xfrm>
        </p:spPr>
        <p:txBody>
          <a:bodyPr anchor="t">
            <a:spAutoFit/>
          </a:bodyPr>
          <a:lstStyle/>
          <a:p>
            <a:pPr marL="0" indent="0">
              <a:buNone/>
            </a:pPr>
            <a:r>
              <a:rPr lang="en-US" sz="2800" i="1" dirty="0">
                <a:solidFill>
                  <a:schemeClr val="tx1"/>
                </a:solidFill>
                <a:latin typeface="Lucida Bright" panose="02040602050505020304" pitchFamily="18" charset="0"/>
              </a:rPr>
              <a:t>“For this reason </a:t>
            </a:r>
            <a:r>
              <a:rPr lang="en-US" sz="2800" b="1" i="1" dirty="0">
                <a:solidFill>
                  <a:schemeClr val="tx1"/>
                </a:solidFill>
                <a:latin typeface="Lucida Bright" panose="02040602050505020304" pitchFamily="18" charset="0"/>
              </a:rPr>
              <a:t>the kingdom of heaven </a:t>
            </a:r>
            <a:r>
              <a:rPr lang="en-US" sz="2800" i="1" dirty="0">
                <a:solidFill>
                  <a:schemeClr val="tx1"/>
                </a:solidFill>
                <a:latin typeface="Lucida Bright" panose="02040602050505020304" pitchFamily="18" charset="0"/>
              </a:rPr>
              <a:t>may be compared to a king who wished to </a:t>
            </a:r>
            <a:r>
              <a:rPr lang="en-US" sz="2800" b="1" i="1" dirty="0">
                <a:solidFill>
                  <a:schemeClr val="tx1"/>
                </a:solidFill>
                <a:latin typeface="Lucida Bright" panose="02040602050505020304" pitchFamily="18" charset="0"/>
              </a:rPr>
              <a:t>settle accounts </a:t>
            </a:r>
            <a:r>
              <a:rPr lang="en-US" sz="2800" i="1" dirty="0">
                <a:solidFill>
                  <a:schemeClr val="tx1"/>
                </a:solidFill>
                <a:latin typeface="Lucida Bright" panose="02040602050505020304" pitchFamily="18" charset="0"/>
              </a:rPr>
              <a:t>with his slaves.”</a:t>
            </a:r>
            <a:r>
              <a:rPr lang="en-US" sz="2800" dirty="0">
                <a:solidFill>
                  <a:schemeClr val="tx1"/>
                </a:solidFill>
                <a:latin typeface="Lucida Bright" panose="02040602050505020304" pitchFamily="18" charset="0"/>
              </a:rPr>
              <a:t> (Matthew 18:23)</a:t>
            </a:r>
          </a:p>
          <a:p>
            <a:pPr marL="0" indent="0">
              <a:buNone/>
            </a:pPr>
            <a:r>
              <a:rPr lang="en-US" sz="2800" dirty="0">
                <a:solidFill>
                  <a:schemeClr val="tx1"/>
                </a:solidFill>
                <a:latin typeface="Lucida Bright" panose="02040602050505020304" pitchFamily="18" charset="0"/>
              </a:rPr>
              <a:t>Key point: the kingdom or the church is comprised of forgiven people who must forgive others.</a:t>
            </a:r>
          </a:p>
          <a:p>
            <a:pPr marL="0" indent="0">
              <a:buNone/>
            </a:pPr>
            <a:r>
              <a:rPr lang="en-US" sz="2800" dirty="0">
                <a:solidFill>
                  <a:schemeClr val="tx1"/>
                </a:solidFill>
                <a:latin typeface="Lucida Bright" panose="02040602050505020304" pitchFamily="18" charset="0"/>
              </a:rPr>
              <a:t>A king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who wished to settle accounts </a:t>
            </a:r>
            <a:r>
              <a:rPr lang="en-US" sz="2800" i="1" dirty="0">
                <a:solidFill>
                  <a:schemeClr val="tx1"/>
                </a:solidFill>
                <a:latin typeface="Lucida Bright" panose="02040602050505020304" pitchFamily="18" charset="0"/>
              </a:rPr>
              <a:t>(take account</a:t>
            </a:r>
            <a:r>
              <a:rPr lang="en-US" sz="2800" dirty="0">
                <a:solidFill>
                  <a:schemeClr val="tx1"/>
                </a:solidFill>
                <a:latin typeface="Lucida Bright" panose="02040602050505020304" pitchFamily="18" charset="0"/>
              </a:rPr>
              <a:t> – KJV</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A reckoning: (cf. Matthew 25:19)</a:t>
            </a:r>
          </a:p>
        </p:txBody>
      </p:sp>
    </p:spTree>
    <p:extLst>
      <p:ext uri="{BB962C8B-B14F-4D97-AF65-F5344CB8AC3E}">
        <p14:creationId xmlns:p14="http://schemas.microsoft.com/office/powerpoint/2010/main" val="3343973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3136</TotalTime>
  <Words>1610</Words>
  <Application>Microsoft Office PowerPoint</Application>
  <PresentationFormat>On-screen Show (4:3)</PresentationFormat>
  <Paragraphs>115</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Book Antiqua</vt:lpstr>
      <vt:lpstr>Calibri</vt:lpstr>
      <vt:lpstr>Garamond</vt:lpstr>
      <vt:lpstr>Helvetica Light</vt:lpstr>
      <vt:lpstr>Lucida Bright</vt:lpstr>
      <vt:lpstr>Times-Italic</vt:lpstr>
      <vt:lpstr>Times-Roman</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11</cp:revision>
  <cp:lastPrinted>2020-09-25T18:34:34Z</cp:lastPrinted>
  <dcterms:created xsi:type="dcterms:W3CDTF">2011-11-13T00:33:04Z</dcterms:created>
  <dcterms:modified xsi:type="dcterms:W3CDTF">2020-09-25T18:34:38Z</dcterms:modified>
</cp:coreProperties>
</file>